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B0FA"/>
    <a:srgbClr val="AFE599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>
        <c:manualLayout>
          <c:layoutTarget val="inner"/>
          <c:xMode val="edge"/>
          <c:yMode val="edge"/>
          <c:x val="7.0911708953047534E-2"/>
          <c:y val="4.4861391929187228E-2"/>
          <c:w val="0.87293548832711709"/>
          <c:h val="0.46679082440576736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Osnovni plačni razred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List1!$A$2:$A$17</c:f>
              <c:strCache>
                <c:ptCount val="16"/>
                <c:pt idx="0">
                  <c:v>pom.rav.MENTOR</c:v>
                </c:pt>
                <c:pt idx="1">
                  <c:v>pom.rav.SVETOVALEC</c:v>
                </c:pt>
                <c:pt idx="2">
                  <c:v>pom.rav.SVETNIK</c:v>
                </c:pt>
                <c:pt idx="3">
                  <c:v>učitelj VII/1, VII/2 </c:v>
                </c:pt>
                <c:pt idx="4">
                  <c:v>učitelj MENTOR</c:v>
                </c:pt>
                <c:pt idx="5">
                  <c:v>učitelj SVETOVALEC</c:v>
                </c:pt>
                <c:pt idx="6">
                  <c:v>učitelj SVETNIK</c:v>
                </c:pt>
                <c:pt idx="7">
                  <c:v>laborant</c:v>
                </c:pt>
                <c:pt idx="9">
                  <c:v>računovodja VI</c:v>
                </c:pt>
                <c:pt idx="10">
                  <c:v>knjigovodja V, administrator V</c:v>
                </c:pt>
                <c:pt idx="11">
                  <c:v>poslovni sekretar VI</c:v>
                </c:pt>
                <c:pt idx="12">
                  <c:v>kuhar IV</c:v>
                </c:pt>
                <c:pt idx="13">
                  <c:v>hišnik IV</c:v>
                </c:pt>
                <c:pt idx="14">
                  <c:v>gospodinjec II</c:v>
                </c:pt>
                <c:pt idx="15">
                  <c:v>čistilec II</c:v>
                </c:pt>
              </c:strCache>
            </c:strRef>
          </c:cat>
          <c:val>
            <c:numRef>
              <c:f>List1!$B$2:$B$17</c:f>
              <c:numCache>
                <c:formatCode>General</c:formatCode>
                <c:ptCount val="16"/>
                <c:pt idx="0">
                  <c:v>35</c:v>
                </c:pt>
                <c:pt idx="1">
                  <c:v>37</c:v>
                </c:pt>
                <c:pt idx="2">
                  <c:v>40</c:v>
                </c:pt>
                <c:pt idx="3">
                  <c:v>30</c:v>
                </c:pt>
                <c:pt idx="4">
                  <c:v>33</c:v>
                </c:pt>
                <c:pt idx="5">
                  <c:v>35</c:v>
                </c:pt>
                <c:pt idx="6">
                  <c:v>38</c:v>
                </c:pt>
                <c:pt idx="7">
                  <c:v>19</c:v>
                </c:pt>
                <c:pt idx="9">
                  <c:v>22</c:v>
                </c:pt>
                <c:pt idx="10">
                  <c:v>17</c:v>
                </c:pt>
                <c:pt idx="11">
                  <c:v>21</c:v>
                </c:pt>
                <c:pt idx="12">
                  <c:v>14</c:v>
                </c:pt>
                <c:pt idx="13">
                  <c:v>13</c:v>
                </c:pt>
                <c:pt idx="14">
                  <c:v>7</c:v>
                </c:pt>
                <c:pt idx="15">
                  <c:v>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Maksimalni plačni razred</c:v>
                </c:pt>
              </c:strCache>
            </c:strRef>
          </c:tx>
          <c:spPr>
            <a:solidFill>
              <a:srgbClr val="FF00FF"/>
            </a:solidFill>
          </c:spPr>
          <c:cat>
            <c:strRef>
              <c:f>List1!$A$2:$A$17</c:f>
              <c:strCache>
                <c:ptCount val="16"/>
                <c:pt idx="0">
                  <c:v>pom.rav.MENTOR</c:v>
                </c:pt>
                <c:pt idx="1">
                  <c:v>pom.rav.SVETOVALEC</c:v>
                </c:pt>
                <c:pt idx="2">
                  <c:v>pom.rav.SVETNIK</c:v>
                </c:pt>
                <c:pt idx="3">
                  <c:v>učitelj VII/1, VII/2 </c:v>
                </c:pt>
                <c:pt idx="4">
                  <c:v>učitelj MENTOR</c:v>
                </c:pt>
                <c:pt idx="5">
                  <c:v>učitelj SVETOVALEC</c:v>
                </c:pt>
                <c:pt idx="6">
                  <c:v>učitelj SVETNIK</c:v>
                </c:pt>
                <c:pt idx="7">
                  <c:v>laborant</c:v>
                </c:pt>
                <c:pt idx="9">
                  <c:v>računovodja VI</c:v>
                </c:pt>
                <c:pt idx="10">
                  <c:v>knjigovodja V, administrator V</c:v>
                </c:pt>
                <c:pt idx="11">
                  <c:v>poslovni sekretar VI</c:v>
                </c:pt>
                <c:pt idx="12">
                  <c:v>kuhar IV</c:v>
                </c:pt>
                <c:pt idx="13">
                  <c:v>hišnik IV</c:v>
                </c:pt>
                <c:pt idx="14">
                  <c:v>gospodinjec II</c:v>
                </c:pt>
                <c:pt idx="15">
                  <c:v>čistilec II</c:v>
                </c:pt>
              </c:strCache>
            </c:strRef>
          </c:cat>
          <c:val>
            <c:numRef>
              <c:f>List1!$C$2:$C$17</c:f>
              <c:numCache>
                <c:formatCode>General</c:formatCode>
                <c:ptCount val="16"/>
                <c:pt idx="0">
                  <c:v>40</c:v>
                </c:pt>
                <c:pt idx="1">
                  <c:v>42</c:v>
                </c:pt>
                <c:pt idx="2">
                  <c:v>45</c:v>
                </c:pt>
                <c:pt idx="3">
                  <c:v>35</c:v>
                </c:pt>
                <c:pt idx="4">
                  <c:v>38</c:v>
                </c:pt>
                <c:pt idx="5">
                  <c:v>40</c:v>
                </c:pt>
                <c:pt idx="6">
                  <c:v>43</c:v>
                </c:pt>
                <c:pt idx="7">
                  <c:v>29</c:v>
                </c:pt>
                <c:pt idx="9">
                  <c:v>32</c:v>
                </c:pt>
                <c:pt idx="10">
                  <c:v>27</c:v>
                </c:pt>
                <c:pt idx="11">
                  <c:v>31</c:v>
                </c:pt>
                <c:pt idx="12">
                  <c:v>24</c:v>
                </c:pt>
                <c:pt idx="13">
                  <c:v>23</c:v>
                </c:pt>
                <c:pt idx="14">
                  <c:v>17</c:v>
                </c:pt>
                <c:pt idx="15">
                  <c:v>17</c:v>
                </c:pt>
              </c:numCache>
            </c:numRef>
          </c:val>
        </c:ser>
        <c:axId val="76175616"/>
        <c:axId val="77469184"/>
      </c:barChart>
      <c:catAx>
        <c:axId val="76175616"/>
        <c:scaling>
          <c:orientation val="minMax"/>
        </c:scaling>
        <c:axPos val="b"/>
        <c:tickLblPos val="nextTo"/>
        <c:txPr>
          <a:bodyPr/>
          <a:lstStyle/>
          <a:p>
            <a:pPr>
              <a:defRPr sz="1700" baseline="0"/>
            </a:pPr>
            <a:endParaRPr lang="sl-SI"/>
          </a:p>
        </c:txPr>
        <c:crossAx val="77469184"/>
        <c:crosses val="autoZero"/>
        <c:auto val="1"/>
        <c:lblAlgn val="ctr"/>
        <c:lblOffset val="100"/>
      </c:catAx>
      <c:valAx>
        <c:axId val="77469184"/>
        <c:scaling>
          <c:orientation val="minMax"/>
        </c:scaling>
        <c:axPos val="l"/>
        <c:majorGridlines/>
        <c:numFmt formatCode="General" sourceLinked="1"/>
        <c:tickLblPos val="nextTo"/>
        <c:crossAx val="761756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029953492655527"/>
          <c:y val="0.83093022349097079"/>
          <c:w val="0.30970046507344479"/>
          <c:h val="0.1369902880867703"/>
        </c:manualLayout>
      </c:layout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>
        <c:manualLayout>
          <c:layoutTarget val="inner"/>
          <c:xMode val="edge"/>
          <c:yMode val="edge"/>
          <c:x val="0.13011273144347896"/>
          <c:y val="3.6438446535313751E-2"/>
          <c:w val="0.82955676763812702"/>
          <c:h val="0.5450214674227104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Osnovna plača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List1!$A$2:$A$17</c:f>
              <c:strCache>
                <c:ptCount val="16"/>
                <c:pt idx="0">
                  <c:v>učitelj VII/1, VII/2 </c:v>
                </c:pt>
                <c:pt idx="1">
                  <c:v>učitelj MENTOR</c:v>
                </c:pt>
                <c:pt idx="2">
                  <c:v>učitelj SVETOVALEC</c:v>
                </c:pt>
                <c:pt idx="3">
                  <c:v>učitelj SVETNIK</c:v>
                </c:pt>
                <c:pt idx="4">
                  <c:v>pom.rav.MENTOR</c:v>
                </c:pt>
                <c:pt idx="5">
                  <c:v>pom.rav.SVETOVALEC</c:v>
                </c:pt>
                <c:pt idx="6">
                  <c:v>pom.rav.SVETNIK</c:v>
                </c:pt>
                <c:pt idx="7">
                  <c:v>laborant</c:v>
                </c:pt>
                <c:pt idx="9">
                  <c:v>računovodja VI</c:v>
                </c:pt>
                <c:pt idx="10">
                  <c:v>knjigovodja V, administrator V</c:v>
                </c:pt>
                <c:pt idx="11">
                  <c:v>poslovni sekretar VI</c:v>
                </c:pt>
                <c:pt idx="12">
                  <c:v>kuhar IV</c:v>
                </c:pt>
                <c:pt idx="13">
                  <c:v>hišnik IV</c:v>
                </c:pt>
                <c:pt idx="14">
                  <c:v>gospodinjec II</c:v>
                </c:pt>
                <c:pt idx="15">
                  <c:v>čistilec II</c:v>
                </c:pt>
              </c:strCache>
            </c:strRef>
          </c:cat>
          <c:val>
            <c:numRef>
              <c:f>List1!$B$2:$B$17</c:f>
              <c:numCache>
                <c:formatCode>#,##0.00</c:formatCode>
                <c:ptCount val="16"/>
                <c:pt idx="0">
                  <c:v>1472.13</c:v>
                </c:pt>
                <c:pt idx="1">
                  <c:v>1655.93</c:v>
                </c:pt>
                <c:pt idx="2">
                  <c:v>1791.06</c:v>
                </c:pt>
                <c:pt idx="3">
                  <c:v>2014.7</c:v>
                </c:pt>
                <c:pt idx="4">
                  <c:v>1791.06</c:v>
                </c:pt>
                <c:pt idx="5">
                  <c:v>1937.21</c:v>
                </c:pt>
                <c:pt idx="6">
                  <c:v>2179.12</c:v>
                </c:pt>
                <c:pt idx="7">
                  <c:v>956.27</c:v>
                </c:pt>
                <c:pt idx="9">
                  <c:v>1075.67</c:v>
                </c:pt>
                <c:pt idx="10">
                  <c:v>884.13</c:v>
                </c:pt>
                <c:pt idx="11">
                  <c:v>1034.3</c:v>
                </c:pt>
                <c:pt idx="12">
                  <c:v>785.98</c:v>
                </c:pt>
                <c:pt idx="13">
                  <c:v>755.75</c:v>
                </c:pt>
                <c:pt idx="14">
                  <c:v>597.27</c:v>
                </c:pt>
                <c:pt idx="15">
                  <c:v>597.27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Osnovna plača 2</c:v>
                </c:pt>
              </c:strCache>
            </c:strRef>
          </c:tx>
          <c:spPr>
            <a:solidFill>
              <a:srgbClr val="FF00FF"/>
            </a:solidFill>
          </c:spPr>
          <c:cat>
            <c:strRef>
              <c:f>List1!$A$2:$A$17</c:f>
              <c:strCache>
                <c:ptCount val="16"/>
                <c:pt idx="0">
                  <c:v>učitelj VII/1, VII/2 </c:v>
                </c:pt>
                <c:pt idx="1">
                  <c:v>učitelj MENTOR</c:v>
                </c:pt>
                <c:pt idx="2">
                  <c:v>učitelj SVETOVALEC</c:v>
                </c:pt>
                <c:pt idx="3">
                  <c:v>učitelj SVETNIK</c:v>
                </c:pt>
                <c:pt idx="4">
                  <c:v>pom.rav.MENTOR</c:v>
                </c:pt>
                <c:pt idx="5">
                  <c:v>pom.rav.SVETOVALEC</c:v>
                </c:pt>
                <c:pt idx="6">
                  <c:v>pom.rav.SVETNIK</c:v>
                </c:pt>
                <c:pt idx="7">
                  <c:v>laborant</c:v>
                </c:pt>
                <c:pt idx="9">
                  <c:v>računovodja VI</c:v>
                </c:pt>
                <c:pt idx="10">
                  <c:v>knjigovodja V, administrator V</c:v>
                </c:pt>
                <c:pt idx="11">
                  <c:v>poslovni sekretar VI</c:v>
                </c:pt>
                <c:pt idx="12">
                  <c:v>kuhar IV</c:v>
                </c:pt>
                <c:pt idx="13">
                  <c:v>hišnik IV</c:v>
                </c:pt>
                <c:pt idx="14">
                  <c:v>gospodinjec II</c:v>
                </c:pt>
                <c:pt idx="15">
                  <c:v>čistilec II</c:v>
                </c:pt>
              </c:strCache>
            </c:strRef>
          </c:cat>
          <c:val>
            <c:numRef>
              <c:f>List1!$C$2:$C$17</c:f>
              <c:numCache>
                <c:formatCode>#,##0.00</c:formatCode>
                <c:ptCount val="16"/>
                <c:pt idx="0">
                  <c:v>1791.06</c:v>
                </c:pt>
                <c:pt idx="1">
                  <c:v>2014.7</c:v>
                </c:pt>
                <c:pt idx="2">
                  <c:v>2179.12</c:v>
                </c:pt>
                <c:pt idx="3">
                  <c:v>2451.1999999999998</c:v>
                </c:pt>
                <c:pt idx="4">
                  <c:v>2179.12</c:v>
                </c:pt>
                <c:pt idx="5">
                  <c:v>2356.91</c:v>
                </c:pt>
                <c:pt idx="6">
                  <c:v>2651.21</c:v>
                </c:pt>
                <c:pt idx="7">
                  <c:v>1415.51</c:v>
                </c:pt>
                <c:pt idx="9">
                  <c:v>1592.25</c:v>
                </c:pt>
                <c:pt idx="10">
                  <c:v>1308.71</c:v>
                </c:pt>
                <c:pt idx="11">
                  <c:v>1531.02</c:v>
                </c:pt>
                <c:pt idx="12">
                  <c:v>1163.45</c:v>
                </c:pt>
                <c:pt idx="13">
                  <c:v>1118.69</c:v>
                </c:pt>
                <c:pt idx="14">
                  <c:v>884.13</c:v>
                </c:pt>
                <c:pt idx="15">
                  <c:v>884.13</c:v>
                </c:pt>
              </c:numCache>
            </c:numRef>
          </c:val>
        </c:ser>
        <c:axId val="80190848"/>
        <c:axId val="80193792"/>
      </c:barChart>
      <c:catAx>
        <c:axId val="80190848"/>
        <c:scaling>
          <c:orientation val="minMax"/>
        </c:scaling>
        <c:axPos val="b"/>
        <c:tickLblPos val="nextTo"/>
        <c:crossAx val="80193792"/>
        <c:crosses val="autoZero"/>
        <c:auto val="1"/>
        <c:lblAlgn val="ctr"/>
        <c:lblOffset val="100"/>
      </c:catAx>
      <c:valAx>
        <c:axId val="80193792"/>
        <c:scaling>
          <c:orientation val="minMax"/>
        </c:scaling>
        <c:axPos val="l"/>
        <c:majorGridlines/>
        <c:numFmt formatCode="#,##0.00" sourceLinked="1"/>
        <c:tickLblPos val="nextTo"/>
        <c:crossAx val="80190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327006743102069"/>
          <c:y val="0.85839020531341148"/>
          <c:w val="0.20672993256897923"/>
          <c:h val="0.1265185303232281"/>
        </c:manualLayout>
      </c:layout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24.06.2009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24.06.2009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24.06.2009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24.06.2009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24.06.2009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24.06.2009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24.06.2009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24.06.2009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24.06.2009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24.06.2009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24.06.2009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5B0FA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45184-80ED-4EEE-94E2-90517B34E3EE}" type="datetimeFigureOut">
              <a:rPr lang="sl-SI" smtClean="0"/>
              <a:pPr/>
              <a:t>24.06.2009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PLAČNI RAZREDI IN OSNOVNA PLAČA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FF0000"/>
                </a:solidFill>
              </a:rPr>
              <a:t>Za sistemizirana delovna mesta OŠ Stična </a:t>
            </a:r>
            <a:endParaRPr lang="sl-SI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043758" cy="703282"/>
          </a:xfrm>
        </p:spPr>
        <p:txBody>
          <a:bodyPr>
            <a:normAutofit fontScale="90000"/>
          </a:bodyPr>
          <a:lstStyle/>
          <a:p>
            <a:r>
              <a:rPr lang="sl-SI" sz="2700" dirty="0" smtClean="0"/>
              <a:t>PLAČNI RAZREDI SISTEMIZIRANIH DELOVNIH MEST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0" y="714356"/>
          <a:ext cx="8686800" cy="5411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/>
          </a:bodyPr>
          <a:lstStyle/>
          <a:p>
            <a:r>
              <a:rPr lang="sl-SI" sz="2400" dirty="0" smtClean="0"/>
              <a:t>OSNOVNA PLAČA SISTEMIZIRANIH DELOVNIH MEST</a:t>
            </a:r>
            <a:endParaRPr lang="sl-SI" sz="2400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214282" y="1071546"/>
          <a:ext cx="8929718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796908"/>
          </a:xfrm>
        </p:spPr>
        <p:txBody>
          <a:bodyPr>
            <a:normAutofit/>
          </a:bodyPr>
          <a:lstStyle/>
          <a:p>
            <a:r>
              <a:rPr lang="sl-SI" sz="2800" dirty="0" smtClean="0"/>
              <a:t>SISTEMIZIRANA DELOVNA MESTA</a:t>
            </a:r>
            <a:endParaRPr lang="sl-SI" sz="28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64360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l-SI" sz="1800" dirty="0" smtClean="0"/>
              <a:t>				pl.r.	       OP	          pl.r. po </a:t>
            </a:r>
            <a:r>
              <a:rPr lang="sl-SI" sz="1800" dirty="0" err="1" smtClean="0"/>
              <a:t>napr</a:t>
            </a:r>
            <a:r>
              <a:rPr lang="sl-SI" sz="1800" dirty="0" smtClean="0"/>
              <a:t>.	        OP  	</a:t>
            </a:r>
          </a:p>
          <a:p>
            <a:pPr>
              <a:buNone/>
            </a:pPr>
            <a:r>
              <a:rPr lang="sl-SI" sz="2400" dirty="0" smtClean="0"/>
              <a:t>Pom. ravnat.		35	(1.791,06)	40	(2.179,12)</a:t>
            </a:r>
          </a:p>
          <a:p>
            <a:pPr>
              <a:buNone/>
            </a:pPr>
            <a:r>
              <a:rPr lang="sl-SI" sz="2400" dirty="0" smtClean="0"/>
              <a:t>Pom.ravnat. SVETOVALEC	37	(1.937,21)	42	(2.356,91)</a:t>
            </a:r>
          </a:p>
          <a:p>
            <a:pPr>
              <a:buNone/>
            </a:pPr>
            <a:r>
              <a:rPr lang="sl-SI" sz="2400" dirty="0" smtClean="0"/>
              <a:t>Pom.ravnat. SVETNIK	40	(2.179,12)	45	(2.651,21)</a:t>
            </a:r>
          </a:p>
          <a:p>
            <a:pPr>
              <a:buNone/>
            </a:pPr>
            <a:r>
              <a:rPr lang="sl-SI" sz="2400" dirty="0" smtClean="0"/>
              <a:t>Učitelj			30	(1.472,13)	35	(1.791,06)</a:t>
            </a:r>
            <a:endParaRPr lang="sl-SI" sz="2400" dirty="0" smtClean="0"/>
          </a:p>
          <a:p>
            <a:pPr>
              <a:buNone/>
            </a:pPr>
            <a:r>
              <a:rPr lang="sl-SI" sz="2400" dirty="0" smtClean="0"/>
              <a:t>Učitelj MENTOR		33	(1.655,93)	38	(2.014,70)</a:t>
            </a:r>
          </a:p>
          <a:p>
            <a:pPr>
              <a:buNone/>
            </a:pPr>
            <a:r>
              <a:rPr lang="sl-SI" sz="2400" dirty="0" smtClean="0"/>
              <a:t>Učitelj SVETOVALEC	35	(1.791,06)	40	(2.179,12)</a:t>
            </a:r>
          </a:p>
          <a:p>
            <a:pPr>
              <a:buNone/>
            </a:pPr>
            <a:r>
              <a:rPr lang="sl-SI" sz="2400" dirty="0" smtClean="0"/>
              <a:t>Učitelj SVETNIK		38	(2.014,70)	43	(2.451,20)</a:t>
            </a:r>
          </a:p>
          <a:p>
            <a:pPr>
              <a:buNone/>
            </a:pPr>
            <a:endParaRPr lang="sl-SI" sz="2400" dirty="0" smtClean="0"/>
          </a:p>
          <a:p>
            <a:pPr>
              <a:buNone/>
            </a:pPr>
            <a:r>
              <a:rPr lang="sl-SI" sz="2400" dirty="0" smtClean="0"/>
              <a:t>Računovodja VI		22	(1.075,67)	32	(1.592,25)</a:t>
            </a:r>
          </a:p>
          <a:p>
            <a:pPr>
              <a:buNone/>
            </a:pPr>
            <a:r>
              <a:rPr lang="sl-SI" sz="2400" dirty="0" smtClean="0"/>
              <a:t>Knjigovodja, </a:t>
            </a:r>
            <a:r>
              <a:rPr lang="sl-SI" sz="2400" dirty="0" err="1" smtClean="0"/>
              <a:t>adminis</a:t>
            </a:r>
            <a:r>
              <a:rPr lang="sl-SI" sz="2400" dirty="0" smtClean="0"/>
              <a:t>. V	17	    (884,13)	27	(1.308,71)</a:t>
            </a:r>
          </a:p>
          <a:p>
            <a:pPr>
              <a:buNone/>
            </a:pPr>
            <a:r>
              <a:rPr lang="sl-SI" sz="2400" dirty="0" smtClean="0"/>
              <a:t>Poslovni sekretar VI	21	(1.034,30)	31	(1.531,02)</a:t>
            </a:r>
          </a:p>
          <a:p>
            <a:pPr>
              <a:buNone/>
            </a:pPr>
            <a:r>
              <a:rPr lang="sl-SI" sz="2400" dirty="0" smtClean="0"/>
              <a:t>Kuhar IV		        (13) 14	    (785,98)     (23) 24	(1.163,45)</a:t>
            </a:r>
          </a:p>
          <a:p>
            <a:pPr>
              <a:buNone/>
            </a:pPr>
            <a:r>
              <a:rPr lang="sl-SI" sz="2400" dirty="0" smtClean="0"/>
              <a:t>Hišnik IV			13	    (755,75)	23	(1.118,69)</a:t>
            </a:r>
          </a:p>
          <a:p>
            <a:pPr>
              <a:buNone/>
            </a:pPr>
            <a:r>
              <a:rPr lang="sl-SI" sz="2400" dirty="0" smtClean="0"/>
              <a:t>Gospodinjec, čistilec II     (6) 7	    (597,27)	17	    (884,13)</a:t>
            </a:r>
            <a:r>
              <a:rPr lang="sl-SI" sz="2000" dirty="0" smtClean="0"/>
              <a:t>	</a:t>
            </a:r>
            <a:endParaRPr lang="sl-SI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24</Words>
  <Application>Microsoft Office PowerPoint</Application>
  <PresentationFormat>Diaprojekcija na zaslonu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5" baseType="lpstr">
      <vt:lpstr>Officeova tema</vt:lpstr>
      <vt:lpstr>PLAČNI RAZREDI IN OSNOVNA PLAČA</vt:lpstr>
      <vt:lpstr>PLAČNI RAZREDI SISTEMIZIRANIH DELOVNIH MEST </vt:lpstr>
      <vt:lpstr>OSNOVNA PLAČA SISTEMIZIRANIH DELOVNIH MEST</vt:lpstr>
      <vt:lpstr>SISTEMIZIRANA DELOVNA MESTA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STROKOVNI DELAVCI</dc:title>
  <cp:lastModifiedBy>Melita</cp:lastModifiedBy>
  <cp:revision>12</cp:revision>
  <dcterms:modified xsi:type="dcterms:W3CDTF">2009-06-24T10:40:18Z</dcterms:modified>
</cp:coreProperties>
</file>